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Poppins Light" charset="1" panose="00000400000000000000"/>
      <p:regular r:id="rId14"/>
    </p:embeddedFont>
    <p:embeddedFont>
      <p:font typeface="HK Modular" charset="1" panose="00000800000000000000"/>
      <p:regular r:id="rId15"/>
    </p:embeddedFont>
    <p:embeddedFont>
      <p:font typeface="Poppins" charset="1" panose="000005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6vyoKKAE.mp4>
</file>

<file path=ppt/media/VAG6vzAdpMI.mp4>
</file>

<file path=ppt/media/image1.jpeg>
</file>

<file path=ppt/media/image10.jpeg>
</file>

<file path=ppt/media/image11.jpeg>
</file>

<file path=ppt/media/image2.png>
</file>

<file path=ppt/media/image3.svg>
</file>

<file path=ppt/media/image4.png>
</file>

<file path=ppt/media/image5.svg>
</file>

<file path=ppt/media/image6.jpe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10.jpeg" Type="http://schemas.openxmlformats.org/officeDocument/2006/relationships/image"/><Relationship Id="rId6" Target="../media/VAG6vyoKKAE.mp4" Type="http://schemas.openxmlformats.org/officeDocument/2006/relationships/video"/><Relationship Id="rId7" Target="../media/VAG6vyoKKAE.mp4" Type="http://schemas.microsoft.com/office/2007/relationships/media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11.jpeg" Type="http://schemas.openxmlformats.org/officeDocument/2006/relationships/image"/><Relationship Id="rId6" Target="../media/VAG6vzAdpMI.mp4" Type="http://schemas.openxmlformats.org/officeDocument/2006/relationships/video"/><Relationship Id="rId7" Target="../media/VAG6vzAdpMI.mp4" Type="http://schemas.microsoft.com/office/2007/relationships/media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5555" r="0" b="-555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4835" y="-547517"/>
            <a:ext cx="9030960" cy="11146926"/>
            <a:chOff x="0" y="0"/>
            <a:chExt cx="2378524" cy="293581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78524" cy="2935816"/>
            </a:xfrm>
            <a:custGeom>
              <a:avLst/>
              <a:gdLst/>
              <a:ahLst/>
              <a:cxnLst/>
              <a:rect r="r" b="b" t="t" l="l"/>
              <a:pathLst>
                <a:path h="2935816" w="2378524">
                  <a:moveTo>
                    <a:pt x="0" y="0"/>
                  </a:moveTo>
                  <a:lnTo>
                    <a:pt x="2378524" y="0"/>
                  </a:lnTo>
                  <a:lnTo>
                    <a:pt x="2378524" y="2935816"/>
                  </a:lnTo>
                  <a:lnTo>
                    <a:pt x="0" y="2935816"/>
                  </a:lnTo>
                  <a:close/>
                </a:path>
              </a:pathLst>
            </a:custGeom>
            <a:gradFill rotWithShape="true">
              <a:gsLst>
                <a:gs pos="0">
                  <a:srgbClr val="071121">
                    <a:alpha val="100000"/>
                  </a:srgbClr>
                </a:gs>
                <a:gs pos="50000">
                  <a:srgbClr val="060F1F">
                    <a:alpha val="78500"/>
                  </a:srgbClr>
                </a:gs>
                <a:gs pos="100000">
                  <a:srgbClr val="060F1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0"/>
              <a:ext cx="2378524" cy="29358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17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6369162" y="8872583"/>
            <a:ext cx="5549677" cy="506253"/>
          </a:xfrm>
          <a:custGeom>
            <a:avLst/>
            <a:gdLst/>
            <a:ahLst/>
            <a:cxnLst/>
            <a:rect r="r" b="b" t="t" l="l"/>
            <a:pathLst>
              <a:path h="506253" w="5549677">
                <a:moveTo>
                  <a:pt x="0" y="0"/>
                </a:moveTo>
                <a:lnTo>
                  <a:pt x="5549676" y="0"/>
                </a:lnTo>
                <a:lnTo>
                  <a:pt x="5549676" y="506253"/>
                </a:lnTo>
                <a:lnTo>
                  <a:pt x="0" y="506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2092719" y="3995095"/>
            <a:ext cx="14371257" cy="2061703"/>
            <a:chOff x="0" y="0"/>
            <a:chExt cx="3785022" cy="543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785022" cy="543000"/>
            </a:xfrm>
            <a:custGeom>
              <a:avLst/>
              <a:gdLst/>
              <a:ahLst/>
              <a:cxnLst/>
              <a:rect r="r" b="b" t="t" l="l"/>
              <a:pathLst>
                <a:path h="543000" w="3785022">
                  <a:moveTo>
                    <a:pt x="0" y="0"/>
                  </a:moveTo>
                  <a:lnTo>
                    <a:pt x="3785022" y="0"/>
                  </a:lnTo>
                  <a:lnTo>
                    <a:pt x="3785022" y="543000"/>
                  </a:lnTo>
                  <a:lnTo>
                    <a:pt x="0" y="543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FFC1C1">
                      <a:alpha val="25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0"/>
              <a:ext cx="3785022" cy="543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17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62708" y="795954"/>
            <a:ext cx="331984" cy="202810"/>
            <a:chOff x="0" y="0"/>
            <a:chExt cx="442646" cy="270414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442646" cy="63500"/>
              <a:chOff x="0" y="0"/>
              <a:chExt cx="87436" cy="12543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0" y="105314"/>
              <a:ext cx="442646" cy="63500"/>
              <a:chOff x="0" y="0"/>
              <a:chExt cx="87436" cy="12543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  <p:grpSp>
          <p:nvGrpSpPr>
            <p:cNvPr name="Group 17" id="17"/>
            <p:cNvGrpSpPr/>
            <p:nvPr/>
          </p:nvGrpSpPr>
          <p:grpSpPr>
            <a:xfrm rot="0">
              <a:off x="0" y="206914"/>
              <a:ext cx="442646" cy="63500"/>
              <a:chOff x="0" y="0"/>
              <a:chExt cx="87436" cy="12543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</p:grpSp>
      <p:sp>
        <p:nvSpPr>
          <p:cNvPr name="Freeform 20" id="20"/>
          <p:cNvSpPr/>
          <p:nvPr/>
        </p:nvSpPr>
        <p:spPr>
          <a:xfrm flipH="false" flipV="false" rot="0">
            <a:off x="16927006" y="746082"/>
            <a:ext cx="332294" cy="302554"/>
          </a:xfrm>
          <a:custGeom>
            <a:avLst/>
            <a:gdLst/>
            <a:ahLst/>
            <a:cxnLst/>
            <a:rect r="r" b="b" t="t" l="l"/>
            <a:pathLst>
              <a:path h="302554" w="332294">
                <a:moveTo>
                  <a:pt x="0" y="0"/>
                </a:moveTo>
                <a:lnTo>
                  <a:pt x="332294" y="0"/>
                </a:lnTo>
                <a:lnTo>
                  <a:pt x="332294" y="302554"/>
                </a:lnTo>
                <a:lnTo>
                  <a:pt x="0" y="3025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7563971" y="8993119"/>
            <a:ext cx="3160058" cy="265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17"/>
              </a:lnSpc>
              <a:spcBef>
                <a:spcPct val="0"/>
              </a:spcBef>
            </a:pPr>
            <a:r>
              <a:rPr lang="en-US" sz="177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Benedict, Bryan, Zhi Kai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093303" y="4028578"/>
            <a:ext cx="13585644" cy="2080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37"/>
              </a:lnSpc>
              <a:spcBef>
                <a:spcPct val="0"/>
              </a:spcBef>
            </a:pPr>
            <a:r>
              <a:rPr lang="en-US" sz="7534" spc="94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2BZ Presentation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91939" y="859732"/>
            <a:ext cx="528063" cy="139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7"/>
              </a:lnSpc>
              <a:spcBef>
                <a:spcPct val="0"/>
              </a:spcBef>
            </a:pPr>
            <a:r>
              <a:rPr lang="en-US" sz="997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PAGE 1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5555" r="0" b="-555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62708" y="795954"/>
            <a:ext cx="331984" cy="202810"/>
            <a:chOff x="0" y="0"/>
            <a:chExt cx="442646" cy="270414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442646" cy="63500"/>
              <a:chOff x="0" y="0"/>
              <a:chExt cx="87436" cy="1254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0" y="105314"/>
              <a:ext cx="442646" cy="63500"/>
              <a:chOff x="0" y="0"/>
              <a:chExt cx="87436" cy="12543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0" y="206914"/>
              <a:ext cx="442646" cy="63500"/>
              <a:chOff x="0" y="0"/>
              <a:chExt cx="87436" cy="12543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927006" y="746082"/>
            <a:ext cx="332294" cy="302554"/>
          </a:xfrm>
          <a:custGeom>
            <a:avLst/>
            <a:gdLst/>
            <a:ahLst/>
            <a:cxnLst/>
            <a:rect r="r" b="b" t="t" l="l"/>
            <a:pathLst>
              <a:path h="302554" w="332294">
                <a:moveTo>
                  <a:pt x="0" y="0"/>
                </a:moveTo>
                <a:lnTo>
                  <a:pt x="332294" y="0"/>
                </a:lnTo>
                <a:lnTo>
                  <a:pt x="332294" y="302554"/>
                </a:lnTo>
                <a:lnTo>
                  <a:pt x="0" y="3025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0858095" y="2256563"/>
            <a:ext cx="6401205" cy="7448674"/>
            <a:chOff x="0" y="0"/>
            <a:chExt cx="6985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blipFill>
              <a:blip r:embed="rId5"/>
              <a:stretch>
                <a:fillRect l="-32548" t="0" r="-32548" b="0"/>
              </a:stretch>
            </a:blipFill>
            <a:ln w="66675" cap="sq">
              <a:gradFill>
                <a:gsLst>
                  <a:gs pos="0">
                    <a:srgbClr val="4274C3">
                      <a:alpha val="100000"/>
                    </a:srgbClr>
                  </a:gs>
                  <a:gs pos="50000">
                    <a:srgbClr val="FFFFFF">
                      <a:alpha val="78500"/>
                    </a:srgbClr>
                  </a:gs>
                  <a:gs pos="100000">
                    <a:srgbClr val="060F1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15152804" y="1909465"/>
            <a:ext cx="5798308" cy="2033701"/>
          </a:xfrm>
          <a:custGeom>
            <a:avLst/>
            <a:gdLst/>
            <a:ahLst/>
            <a:cxnLst/>
            <a:rect r="r" b="b" t="t" l="l"/>
            <a:pathLst>
              <a:path h="2033701" w="5798308">
                <a:moveTo>
                  <a:pt x="0" y="0"/>
                </a:moveTo>
                <a:lnTo>
                  <a:pt x="5798308" y="0"/>
                </a:lnTo>
                <a:lnTo>
                  <a:pt x="5798308" y="2033701"/>
                </a:lnTo>
                <a:lnTo>
                  <a:pt x="0" y="203370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1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9144000" y="6838882"/>
            <a:ext cx="5798308" cy="2033701"/>
          </a:xfrm>
          <a:custGeom>
            <a:avLst/>
            <a:gdLst/>
            <a:ahLst/>
            <a:cxnLst/>
            <a:rect r="r" b="b" t="t" l="l"/>
            <a:pathLst>
              <a:path h="2033701" w="5798308">
                <a:moveTo>
                  <a:pt x="0" y="0"/>
                </a:moveTo>
                <a:lnTo>
                  <a:pt x="5798308" y="0"/>
                </a:lnTo>
                <a:lnTo>
                  <a:pt x="5798308" y="2033701"/>
                </a:lnTo>
                <a:lnTo>
                  <a:pt x="0" y="203370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1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391939" y="2782736"/>
            <a:ext cx="6492440" cy="885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53"/>
              </a:lnSpc>
              <a:spcBef>
                <a:spcPct val="0"/>
              </a:spcBef>
            </a:pPr>
            <a:r>
              <a:rPr lang="en-US" sz="6252" spc="787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Problem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91939" y="859732"/>
            <a:ext cx="528063" cy="139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7"/>
              </a:lnSpc>
              <a:spcBef>
                <a:spcPct val="0"/>
              </a:spcBef>
            </a:pPr>
            <a:r>
              <a:rPr lang="en-US" sz="997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PAGE 2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91939" y="4005669"/>
            <a:ext cx="7010290" cy="3874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84"/>
              </a:lnSpc>
            </a:pPr>
            <a:r>
              <a:rPr lang="en-US" sz="32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Websites that include features with high overheads are prone to Dos/DDoS-ing. As such, we aim to reduce such occurrences by disconnecting malicious actors who managed to bypass primary bot detectors.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5555" r="0" b="-555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62708" y="795954"/>
            <a:ext cx="331984" cy="202810"/>
            <a:chOff x="0" y="0"/>
            <a:chExt cx="442646" cy="270414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442646" cy="63500"/>
              <a:chOff x="0" y="0"/>
              <a:chExt cx="87436" cy="1254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0" y="105314"/>
              <a:ext cx="442646" cy="63500"/>
              <a:chOff x="0" y="0"/>
              <a:chExt cx="87436" cy="12543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0" y="206914"/>
              <a:ext cx="442646" cy="63500"/>
              <a:chOff x="0" y="0"/>
              <a:chExt cx="87436" cy="12543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927006" y="746082"/>
            <a:ext cx="332294" cy="302554"/>
          </a:xfrm>
          <a:custGeom>
            <a:avLst/>
            <a:gdLst/>
            <a:ahLst/>
            <a:cxnLst/>
            <a:rect r="r" b="b" t="t" l="l"/>
            <a:pathLst>
              <a:path h="302554" w="332294">
                <a:moveTo>
                  <a:pt x="0" y="0"/>
                </a:moveTo>
                <a:lnTo>
                  <a:pt x="332294" y="0"/>
                </a:lnTo>
                <a:lnTo>
                  <a:pt x="332294" y="302554"/>
                </a:lnTo>
                <a:lnTo>
                  <a:pt x="0" y="3025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-1166098" y="1781684"/>
            <a:ext cx="20465418" cy="1637823"/>
            <a:chOff x="0" y="0"/>
            <a:chExt cx="5390069" cy="43136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390069" cy="431361"/>
            </a:xfrm>
            <a:custGeom>
              <a:avLst/>
              <a:gdLst/>
              <a:ahLst/>
              <a:cxnLst/>
              <a:rect r="r" b="b" t="t" l="l"/>
              <a:pathLst>
                <a:path h="431361" w="5390069">
                  <a:moveTo>
                    <a:pt x="0" y="0"/>
                  </a:moveTo>
                  <a:lnTo>
                    <a:pt x="5390069" y="0"/>
                  </a:lnTo>
                  <a:lnTo>
                    <a:pt x="5390069" y="431361"/>
                  </a:lnTo>
                  <a:lnTo>
                    <a:pt x="0" y="431361"/>
                  </a:lnTo>
                  <a:close/>
                </a:path>
              </a:pathLst>
            </a:custGeom>
            <a:gradFill rotWithShape="true">
              <a:gsLst>
                <a:gs pos="0">
                  <a:srgbClr val="071121">
                    <a:alpha val="100000"/>
                  </a:srgbClr>
                </a:gs>
                <a:gs pos="50000">
                  <a:srgbClr val="4F5661">
                    <a:alpha val="78500"/>
                  </a:srgbClr>
                </a:gs>
                <a:gs pos="100000">
                  <a:srgbClr val="060F1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0"/>
              <a:ext cx="5390069" cy="4313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17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391939" y="859732"/>
            <a:ext cx="528063" cy="139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7"/>
              </a:lnSpc>
              <a:spcBef>
                <a:spcPct val="0"/>
              </a:spcBef>
            </a:pPr>
            <a:r>
              <a:rPr lang="en-US" sz="997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PAGE 3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760343" y="2231972"/>
            <a:ext cx="12767313" cy="784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39"/>
              </a:lnSpc>
              <a:spcBef>
                <a:spcPct val="0"/>
              </a:spcBef>
            </a:pPr>
            <a:r>
              <a:rPr lang="en-US" sz="5499" spc="692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How?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499805" y="4044072"/>
            <a:ext cx="13133612" cy="5998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72" indent="-248286" lvl="1">
              <a:lnSpc>
                <a:spcPts val="3151"/>
              </a:lnSpc>
              <a:buFont typeface="Arial"/>
              <a:buChar char="•"/>
            </a:pPr>
            <a:r>
              <a:rPr lang="en-US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Keep track of some user metrics while they are on the website</a:t>
            </a:r>
          </a:p>
          <a:p>
            <a:pPr algn="l" marL="993144" indent="-331048" lvl="2">
              <a:lnSpc>
                <a:spcPts val="3151"/>
              </a:lnSpc>
              <a:buFont typeface="Arial"/>
              <a:buChar char="⚬"/>
            </a:pPr>
            <a:r>
              <a:rPr lang="en-US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Average cursor speed</a:t>
            </a:r>
          </a:p>
          <a:p>
            <a:pPr algn="l" marL="993144" indent="-331048" lvl="2">
              <a:lnSpc>
                <a:spcPts val="3151"/>
              </a:lnSpc>
              <a:buFont typeface="Arial"/>
              <a:buChar char="⚬"/>
            </a:pPr>
            <a:r>
              <a:rPr lang="en-US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Average cursor accuracy (how close the user clicked was to the centre of the button)</a:t>
            </a:r>
          </a:p>
          <a:p>
            <a:pPr algn="l" marL="993144" indent="-331048" lvl="2">
              <a:lnSpc>
                <a:spcPts val="3151"/>
              </a:lnSpc>
              <a:buFont typeface="Arial"/>
              <a:buChar char="⚬"/>
            </a:pPr>
            <a:r>
              <a:rPr lang="en-US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Time To First Action (TTFA)</a:t>
            </a:r>
          </a:p>
          <a:p>
            <a:pPr algn="l" marL="496572" indent="-248286" lvl="1">
              <a:lnSpc>
                <a:spcPts val="3151"/>
              </a:lnSpc>
              <a:buFont typeface="Arial"/>
              <a:buChar char="•"/>
            </a:pPr>
            <a:r>
              <a:rPr lang="en-US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Store these metrics in a hash table by user, which will be cleared periodically</a:t>
            </a:r>
          </a:p>
          <a:p>
            <a:pPr algn="l" marL="993144" indent="-331048" lvl="2">
              <a:lnSpc>
                <a:spcPts val="3151"/>
              </a:lnSpc>
              <a:buFont typeface="Arial"/>
              <a:buChar char="⚬"/>
            </a:pPr>
            <a:r>
              <a:rPr lang="en-US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Most recent entries within 1 hour will be kept</a:t>
            </a:r>
          </a:p>
          <a:p>
            <a:pPr algn="l" marL="496572" indent="-248286" lvl="1">
              <a:lnSpc>
                <a:spcPts val="3151"/>
              </a:lnSpc>
              <a:buFont typeface="Arial"/>
              <a:buChar char="•"/>
            </a:pPr>
            <a:r>
              <a:rPr lang="en-US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During times of high traffic, program will boot up</a:t>
            </a:r>
          </a:p>
          <a:p>
            <a:pPr algn="l" marL="993144" indent="-331048" lvl="2">
              <a:lnSpc>
                <a:spcPts val="3151"/>
              </a:lnSpc>
              <a:buFont typeface="Arial"/>
              <a:buChar char="⚬"/>
            </a:pPr>
            <a:r>
              <a:rPr lang="en-US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Tabulates the statistics of all users for each metric and forms a trend and standard deviation from it</a:t>
            </a:r>
          </a:p>
          <a:p>
            <a:pPr algn="l" marL="993144" indent="-331048" lvl="2">
              <a:lnSpc>
                <a:spcPts val="3151"/>
              </a:lnSpc>
              <a:buFont typeface="Arial"/>
              <a:buChar char="⚬"/>
            </a:pPr>
            <a:r>
              <a:rPr lang="en-US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If SD is sufficiently small, users with metrics found to be of a similar trend will be flagged as potential bots and disconnected from the web</a:t>
            </a:r>
          </a:p>
          <a:p>
            <a:pPr algn="l" marL="496572" indent="-248286" lvl="1">
              <a:lnSpc>
                <a:spcPts val="3151"/>
              </a:lnSpc>
              <a:buFont typeface="Arial"/>
              <a:buChar char="•"/>
            </a:pPr>
            <a:r>
              <a:rPr lang="en-US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Not a standalone solution to identify malicious actors</a:t>
            </a:r>
          </a:p>
          <a:p>
            <a:pPr algn="l" marL="993144" indent="-331048" lvl="2">
              <a:lnSpc>
                <a:spcPts val="3151"/>
              </a:lnSpc>
              <a:buFont typeface="Arial"/>
              <a:buChar char="⚬"/>
            </a:pPr>
            <a:r>
              <a:rPr lang="en-US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To be used in conjunction with other known methods to combat botting</a:t>
            </a:r>
          </a:p>
          <a:p>
            <a:pPr algn="l">
              <a:lnSpc>
                <a:spcPts val="3151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5555" r="0" b="-555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62708" y="795954"/>
            <a:ext cx="331984" cy="202810"/>
            <a:chOff x="0" y="0"/>
            <a:chExt cx="442646" cy="270414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442646" cy="63500"/>
              <a:chOff x="0" y="0"/>
              <a:chExt cx="87436" cy="1254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0" y="105314"/>
              <a:ext cx="442646" cy="63500"/>
              <a:chOff x="0" y="0"/>
              <a:chExt cx="87436" cy="12543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0" y="206914"/>
              <a:ext cx="442646" cy="63500"/>
              <a:chOff x="0" y="0"/>
              <a:chExt cx="87436" cy="12543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927006" y="746082"/>
            <a:ext cx="332294" cy="302554"/>
          </a:xfrm>
          <a:custGeom>
            <a:avLst/>
            <a:gdLst/>
            <a:ahLst/>
            <a:cxnLst/>
            <a:rect r="r" b="b" t="t" l="l"/>
            <a:pathLst>
              <a:path h="302554" w="332294">
                <a:moveTo>
                  <a:pt x="0" y="0"/>
                </a:moveTo>
                <a:lnTo>
                  <a:pt x="332294" y="0"/>
                </a:lnTo>
                <a:lnTo>
                  <a:pt x="332294" y="302554"/>
                </a:lnTo>
                <a:lnTo>
                  <a:pt x="0" y="3025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391939" y="859732"/>
            <a:ext cx="528063" cy="139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7"/>
              </a:lnSpc>
              <a:spcBef>
                <a:spcPct val="0"/>
              </a:spcBef>
            </a:pPr>
            <a:r>
              <a:rPr lang="en-US" sz="997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PAGE 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682954" y="4774876"/>
            <a:ext cx="12767313" cy="784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39"/>
              </a:lnSpc>
              <a:spcBef>
                <a:spcPct val="0"/>
              </a:spcBef>
            </a:pPr>
            <a:r>
              <a:rPr lang="en-US" sz="5499" spc="692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Demo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5555" r="0" b="-555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62708" y="795954"/>
            <a:ext cx="331984" cy="202810"/>
            <a:chOff x="0" y="0"/>
            <a:chExt cx="442646" cy="270414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442646" cy="63500"/>
              <a:chOff x="0" y="0"/>
              <a:chExt cx="87436" cy="1254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0" y="105314"/>
              <a:ext cx="442646" cy="63500"/>
              <a:chOff x="0" y="0"/>
              <a:chExt cx="87436" cy="12543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0" y="206914"/>
              <a:ext cx="442646" cy="63500"/>
              <a:chOff x="0" y="0"/>
              <a:chExt cx="87436" cy="12543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927006" y="746082"/>
            <a:ext cx="332294" cy="302554"/>
          </a:xfrm>
          <a:custGeom>
            <a:avLst/>
            <a:gdLst/>
            <a:ahLst/>
            <a:cxnLst/>
            <a:rect r="r" b="b" t="t" l="l"/>
            <a:pathLst>
              <a:path h="302554" w="332294">
                <a:moveTo>
                  <a:pt x="0" y="0"/>
                </a:moveTo>
                <a:lnTo>
                  <a:pt x="332294" y="0"/>
                </a:lnTo>
                <a:lnTo>
                  <a:pt x="332294" y="302554"/>
                </a:lnTo>
                <a:lnTo>
                  <a:pt x="0" y="3025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14" id="14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028700" y="1521978"/>
            <a:ext cx="16230600" cy="7243043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1391939" y="859732"/>
            <a:ext cx="528063" cy="139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7"/>
              </a:lnSpc>
              <a:spcBef>
                <a:spcPct val="0"/>
              </a:spcBef>
            </a:pPr>
            <a:r>
              <a:rPr lang="en-US" sz="997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PAGE 4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5555" r="0" b="-555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62708" y="795954"/>
            <a:ext cx="331984" cy="202810"/>
            <a:chOff x="0" y="0"/>
            <a:chExt cx="442646" cy="270414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442646" cy="63500"/>
              <a:chOff x="0" y="0"/>
              <a:chExt cx="87436" cy="1254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0" y="105314"/>
              <a:ext cx="442646" cy="63500"/>
              <a:chOff x="0" y="0"/>
              <a:chExt cx="87436" cy="12543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0" y="206914"/>
              <a:ext cx="442646" cy="63500"/>
              <a:chOff x="0" y="0"/>
              <a:chExt cx="87436" cy="12543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927006" y="746082"/>
            <a:ext cx="332294" cy="302554"/>
          </a:xfrm>
          <a:custGeom>
            <a:avLst/>
            <a:gdLst/>
            <a:ahLst/>
            <a:cxnLst/>
            <a:rect r="r" b="b" t="t" l="l"/>
            <a:pathLst>
              <a:path h="302554" w="332294">
                <a:moveTo>
                  <a:pt x="0" y="0"/>
                </a:moveTo>
                <a:lnTo>
                  <a:pt x="332294" y="0"/>
                </a:lnTo>
                <a:lnTo>
                  <a:pt x="332294" y="302554"/>
                </a:lnTo>
                <a:lnTo>
                  <a:pt x="0" y="3025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14" id="14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087291" y="1028700"/>
            <a:ext cx="16113418" cy="8229600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1391939" y="859732"/>
            <a:ext cx="528063" cy="139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7"/>
              </a:lnSpc>
              <a:spcBef>
                <a:spcPct val="0"/>
              </a:spcBef>
            </a:pPr>
            <a:r>
              <a:rPr lang="en-US" sz="997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PAGE 4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5555" r="0" b="-555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62708" y="795954"/>
            <a:ext cx="331984" cy="202810"/>
            <a:chOff x="0" y="0"/>
            <a:chExt cx="442646" cy="270414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442646" cy="63500"/>
              <a:chOff x="0" y="0"/>
              <a:chExt cx="87436" cy="1254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0" y="105314"/>
              <a:ext cx="442646" cy="63500"/>
              <a:chOff x="0" y="0"/>
              <a:chExt cx="87436" cy="12543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0" y="206914"/>
              <a:ext cx="442646" cy="63500"/>
              <a:chOff x="0" y="0"/>
              <a:chExt cx="87436" cy="12543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927006" y="746082"/>
            <a:ext cx="332294" cy="302554"/>
          </a:xfrm>
          <a:custGeom>
            <a:avLst/>
            <a:gdLst/>
            <a:ahLst/>
            <a:cxnLst/>
            <a:rect r="r" b="b" t="t" l="l"/>
            <a:pathLst>
              <a:path h="302554" w="332294">
                <a:moveTo>
                  <a:pt x="0" y="0"/>
                </a:moveTo>
                <a:lnTo>
                  <a:pt x="332294" y="0"/>
                </a:lnTo>
                <a:lnTo>
                  <a:pt x="332294" y="302554"/>
                </a:lnTo>
                <a:lnTo>
                  <a:pt x="0" y="3025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-1166098" y="1781684"/>
            <a:ext cx="20465418" cy="1637823"/>
            <a:chOff x="0" y="0"/>
            <a:chExt cx="5390069" cy="43136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390069" cy="431361"/>
            </a:xfrm>
            <a:custGeom>
              <a:avLst/>
              <a:gdLst/>
              <a:ahLst/>
              <a:cxnLst/>
              <a:rect r="r" b="b" t="t" l="l"/>
              <a:pathLst>
                <a:path h="431361" w="5390069">
                  <a:moveTo>
                    <a:pt x="0" y="0"/>
                  </a:moveTo>
                  <a:lnTo>
                    <a:pt x="5390069" y="0"/>
                  </a:lnTo>
                  <a:lnTo>
                    <a:pt x="5390069" y="431361"/>
                  </a:lnTo>
                  <a:lnTo>
                    <a:pt x="0" y="431361"/>
                  </a:lnTo>
                  <a:close/>
                </a:path>
              </a:pathLst>
            </a:custGeom>
            <a:gradFill rotWithShape="true">
              <a:gsLst>
                <a:gs pos="0">
                  <a:srgbClr val="071121">
                    <a:alpha val="100000"/>
                  </a:srgbClr>
                </a:gs>
                <a:gs pos="50000">
                  <a:srgbClr val="4F5661">
                    <a:alpha val="78500"/>
                  </a:srgbClr>
                </a:gs>
                <a:gs pos="100000">
                  <a:srgbClr val="060F1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0"/>
              <a:ext cx="5390069" cy="4313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17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391939" y="859732"/>
            <a:ext cx="528063" cy="139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7"/>
              </a:lnSpc>
              <a:spcBef>
                <a:spcPct val="0"/>
              </a:spcBef>
            </a:pPr>
            <a:r>
              <a:rPr lang="en-US" sz="997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PAGE 5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760343" y="2231972"/>
            <a:ext cx="12767313" cy="784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39"/>
              </a:lnSpc>
              <a:spcBef>
                <a:spcPct val="0"/>
              </a:spcBef>
            </a:pPr>
            <a:r>
              <a:rPr lang="en-US" sz="5499" spc="692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Limitations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499805" y="4044072"/>
            <a:ext cx="13133612" cy="5198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72" indent="-248286" lvl="1">
              <a:lnSpc>
                <a:spcPts val="3151"/>
              </a:lnSpc>
              <a:buFont typeface="Arial"/>
              <a:buChar char="•"/>
            </a:pPr>
            <a:r>
              <a:rPr lang="en-US" sz="23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Metrics currently used may not be sufficient to determine whether the user is actually not a human</a:t>
            </a:r>
          </a:p>
          <a:p>
            <a:pPr algn="l" marL="993144" indent="-331048" lvl="2">
              <a:lnSpc>
                <a:spcPts val="3151"/>
              </a:lnSpc>
              <a:buFont typeface="Arial"/>
              <a:buChar char="⚬"/>
            </a:pPr>
            <a:r>
              <a:rPr lang="en-US" sz="23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 user could happen to fall within the SD by chance and get kicked</a:t>
            </a:r>
          </a:p>
          <a:p>
            <a:pPr algn="l" marL="993144" indent="-331048" lvl="2">
              <a:lnSpc>
                <a:spcPts val="3151"/>
              </a:lnSpc>
              <a:buFont typeface="Arial"/>
              <a:buChar char="⚬"/>
            </a:pPr>
            <a:r>
              <a:rPr lang="en-US" sz="23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More metrics could increase the likelihood that a user who falls within the SD is a bot</a:t>
            </a:r>
          </a:p>
          <a:p>
            <a:pPr algn="l" marL="496572" indent="-248286" lvl="1">
              <a:lnSpc>
                <a:spcPts val="3151"/>
              </a:lnSpc>
              <a:buFont typeface="Arial"/>
              <a:buChar char="•"/>
            </a:pPr>
            <a:r>
              <a:rPr lang="en-US" sz="23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Determination of how sufficiently small SD should be is subjective</a:t>
            </a:r>
          </a:p>
          <a:p>
            <a:pPr algn="l" marL="993144" indent="-331048" lvl="2">
              <a:lnSpc>
                <a:spcPts val="3151"/>
              </a:lnSpc>
              <a:buFont typeface="Arial"/>
              <a:buChar char="⚬"/>
            </a:pPr>
            <a:r>
              <a:rPr lang="en-US" sz="23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Too small, and more bots will be let through</a:t>
            </a:r>
          </a:p>
          <a:p>
            <a:pPr algn="l" marL="993144" indent="-331048" lvl="2">
              <a:lnSpc>
                <a:spcPts val="3151"/>
              </a:lnSpc>
              <a:buFont typeface="Arial"/>
              <a:buChar char="⚬"/>
            </a:pPr>
            <a:r>
              <a:rPr lang="en-US" sz="23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Too big, and real users are more likely to be kicked</a:t>
            </a:r>
          </a:p>
          <a:p>
            <a:pPr algn="l" marL="993144" indent="-331048" lvl="2">
              <a:lnSpc>
                <a:spcPts val="3151"/>
              </a:lnSpc>
              <a:buFont typeface="Arial"/>
              <a:buChar char="⚬"/>
            </a:pPr>
            <a:r>
              <a:rPr lang="en-US" sz="23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More research is required to accurately determine the value of SD for each metric</a:t>
            </a:r>
          </a:p>
          <a:p>
            <a:pPr algn="l" marL="496572" indent="-248286" lvl="1">
              <a:lnSpc>
                <a:spcPts val="3151"/>
              </a:lnSpc>
              <a:buFont typeface="Arial"/>
              <a:buChar char="•"/>
            </a:pPr>
            <a:r>
              <a:rPr lang="en-US" sz="23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Effective if website has many possible actions</a:t>
            </a:r>
          </a:p>
          <a:p>
            <a:pPr algn="l" marL="993144" indent="-331048" lvl="2">
              <a:lnSpc>
                <a:spcPts val="3151"/>
              </a:lnSpc>
              <a:buFont typeface="Arial"/>
              <a:buChar char="⚬"/>
            </a:pPr>
            <a:r>
              <a:rPr lang="en-US" sz="23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Websites with few possible actions are hard to detect anomalous behaviour from</a:t>
            </a:r>
          </a:p>
          <a:p>
            <a:pPr algn="l" marL="993144" indent="-331048" lvl="2">
              <a:lnSpc>
                <a:spcPts val="3151"/>
              </a:lnSpc>
              <a:buFont typeface="Arial"/>
              <a:buChar char="⚬"/>
            </a:pPr>
            <a:r>
              <a:rPr lang="en-US" sz="23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May result in many false positives</a:t>
            </a:r>
          </a:p>
          <a:p>
            <a:pPr algn="l" marL="993144" indent="-331048" lvl="2">
              <a:lnSpc>
                <a:spcPts val="3151"/>
              </a:lnSpc>
              <a:buFont typeface="Arial"/>
              <a:buChar char="⚬"/>
            </a:pPr>
            <a:r>
              <a:rPr lang="en-US" sz="23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Not suggested to implement on such websites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5555" r="0" b="-555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62708" y="795954"/>
            <a:ext cx="331984" cy="202810"/>
            <a:chOff x="0" y="0"/>
            <a:chExt cx="442646" cy="270414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442646" cy="63500"/>
              <a:chOff x="0" y="0"/>
              <a:chExt cx="87436" cy="1254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0" y="105314"/>
              <a:ext cx="442646" cy="63500"/>
              <a:chOff x="0" y="0"/>
              <a:chExt cx="87436" cy="12543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0" y="206914"/>
              <a:ext cx="442646" cy="63500"/>
              <a:chOff x="0" y="0"/>
              <a:chExt cx="87436" cy="12543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7436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87436">
                    <a:moveTo>
                      <a:pt x="0" y="0"/>
                    </a:moveTo>
                    <a:lnTo>
                      <a:pt x="87436" y="0"/>
                    </a:lnTo>
                    <a:lnTo>
                      <a:pt x="87436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0"/>
                <a:ext cx="87436" cy="125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17"/>
                  </a:lnSpc>
                </a:pPr>
              </a:p>
            </p:txBody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6927006" y="746082"/>
            <a:ext cx="332294" cy="302554"/>
          </a:xfrm>
          <a:custGeom>
            <a:avLst/>
            <a:gdLst/>
            <a:ahLst/>
            <a:cxnLst/>
            <a:rect r="r" b="b" t="t" l="l"/>
            <a:pathLst>
              <a:path h="302554" w="332294">
                <a:moveTo>
                  <a:pt x="0" y="0"/>
                </a:moveTo>
                <a:lnTo>
                  <a:pt x="332294" y="0"/>
                </a:lnTo>
                <a:lnTo>
                  <a:pt x="332294" y="302554"/>
                </a:lnTo>
                <a:lnTo>
                  <a:pt x="0" y="3025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391939" y="859732"/>
            <a:ext cx="528063" cy="139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7"/>
              </a:lnSpc>
              <a:spcBef>
                <a:spcPct val="0"/>
              </a:spcBef>
            </a:pPr>
            <a:r>
              <a:rPr lang="en-US" sz="997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PAGE 6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682954" y="4774876"/>
            <a:ext cx="12767313" cy="784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39"/>
              </a:lnSpc>
              <a:spcBef>
                <a:spcPct val="0"/>
              </a:spcBef>
            </a:pPr>
            <a:r>
              <a:rPr lang="en-US" sz="5499" spc="692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Thank you :)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DAG6u_deYco</dc:identifier>
  <dcterms:modified xsi:type="dcterms:W3CDTF">2011-08-01T06:04:30Z</dcterms:modified>
  <cp:revision>1</cp:revision>
  <dc:title>2BZ Presentation</dc:title>
</cp:coreProperties>
</file>

<file path=docProps/thumbnail.jpeg>
</file>